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19" r:id="rId3"/>
    <p:sldId id="418" r:id="rId4"/>
    <p:sldId id="430" r:id="rId5"/>
    <p:sldId id="419" r:id="rId6"/>
    <p:sldId id="429" r:id="rId7"/>
    <p:sldId id="423" r:id="rId8"/>
    <p:sldId id="433" r:id="rId9"/>
    <p:sldId id="434" r:id="rId10"/>
    <p:sldId id="421" r:id="rId11"/>
    <p:sldId id="420" r:id="rId12"/>
    <p:sldId id="435" r:id="rId13"/>
    <p:sldId id="375" r:id="rId14"/>
    <p:sldId id="431" r:id="rId15"/>
    <p:sldId id="432" r:id="rId16"/>
    <p:sldId id="428" r:id="rId17"/>
    <p:sldId id="425" r:id="rId18"/>
    <p:sldId id="426" r:id="rId19"/>
    <p:sldId id="424" r:id="rId20"/>
    <p:sldId id="427" r:id="rId21"/>
    <p:sldId id="342" r:id="rId22"/>
  </p:sldIdLst>
  <p:sldSz cx="12192000" cy="6858000"/>
  <p:notesSz cx="10234613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4F8CC2"/>
    <a:srgbClr val="4F8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22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="" xmlns:a16="http://schemas.microsoft.com/office/drawing/2014/main" id="{11B86793-07CC-4B5D-A622-BDF7C30605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>
            <a:extLst>
              <a:ext uri="{FF2B5EF4-FFF2-40B4-BE49-F238E27FC236}">
                <a16:creationId xmlns="" xmlns:a16="http://schemas.microsoft.com/office/drawing/2014/main" id="{468B05F1-17D8-4B22-9E14-5098B6D4B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FB04-6B84-4CB2-AC26-826522ED2958}" type="datetimeFigureOut">
              <a:rPr lang="id-ID" smtClean="0"/>
              <a:t>05/08/2019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="" xmlns:a16="http://schemas.microsoft.com/office/drawing/2014/main" id="{99F20E86-C0B3-4FC1-846A-408BDEF45E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="" xmlns:a16="http://schemas.microsoft.com/office/drawing/2014/main" id="{59A50FB2-7FD9-4FC1-BBC6-97C73F74BF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550" y="674370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7A42C-C60A-4C6B-8C15-A6CAC2B50E1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347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EF59AF5-DD86-4807-BD9B-80304F56DD26}" type="datetimeFigureOut">
              <a:rPr lang="id-ID" smtClean="0"/>
              <a:t>05/08/2019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2C6557-B3ED-4680-AC11-FFD009CADB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630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5023-FC6E-44F3-AEC4-C583ECF2308C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84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63CD-77E8-4610-8CFC-CE3F0FD29417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226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62B2-EBA3-4E16-A4DF-750599AF42D4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72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9F1A-E8D0-4225-A294-01756E8A176F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BAF81E1-CE84-4822-BF36-7E9757C57BEF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287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F5-49EE-4361-B22C-0D454DF9AEB6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82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9D41A-6919-4914-8111-5DEDC2908919}" type="datetime1">
              <a:rPr lang="id-ID" smtClean="0"/>
              <a:t>05/08/2019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5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36E5-94A8-42D4-80DF-DB825CB50104}" type="datetime1">
              <a:rPr lang="id-ID" smtClean="0"/>
              <a:t>05/08/2019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ADA00-DC3A-470E-9394-3EBF39D9F243}" type="datetime1">
              <a:rPr lang="id-ID" smtClean="0"/>
              <a:t>05/08/2019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3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D873C-B35D-4435-845E-A1D30D5A75D4}" type="datetime1">
              <a:rPr lang="id-ID" smtClean="0"/>
              <a:t>05/08/2019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63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71BB-C0F4-4E90-95F4-269B12413C8C}" type="datetime1">
              <a:rPr lang="id-ID" smtClean="0"/>
              <a:t>05/08/2019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54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E9D-DBEB-4B83-BF16-9808E1F0084E}" type="datetime1">
              <a:rPr lang="id-ID" smtClean="0"/>
              <a:t>05/08/2019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624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rsegi Panjang 9">
            <a:extLst>
              <a:ext uri="{FF2B5EF4-FFF2-40B4-BE49-F238E27FC236}">
                <a16:creationId xmlns="" xmlns:a16="http://schemas.microsoft.com/office/drawing/2014/main" id="{6F2FB455-A5D0-4165-B42D-0B982825A21D}"/>
              </a:ext>
            </a:extLst>
          </p:cNvPr>
          <p:cNvSpPr/>
          <p:nvPr userDrawn="1"/>
        </p:nvSpPr>
        <p:spPr>
          <a:xfrm>
            <a:off x="10947862" y="6273294"/>
            <a:ext cx="1244138" cy="584705"/>
          </a:xfrm>
          <a:prstGeom prst="rect">
            <a:avLst/>
          </a:prstGeom>
          <a:solidFill>
            <a:srgbClr val="4F8CC2"/>
          </a:solidFill>
          <a:ln>
            <a:solidFill>
              <a:srgbClr val="4F8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ambar 10">
            <a:extLst>
              <a:ext uri="{FF2B5EF4-FFF2-40B4-BE49-F238E27FC236}">
                <a16:creationId xmlns="" xmlns:a16="http://schemas.microsoft.com/office/drawing/2014/main" id="{D025ED62-F72E-493B-86B0-C6E87EC917A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78411" y="6273295"/>
            <a:ext cx="1821064" cy="4378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2A3C464-889B-4F5B-A600-337D4F698D36}" type="datetime1">
              <a:rPr lang="id-ID" smtClean="0"/>
              <a:t>05/08/2019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BAF81E1-CE84-4822-BF36-7E9757C57BEF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339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pptik.kominfo.go.id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rsegi Panjang 7">
            <a:extLst>
              <a:ext uri="{FF2B5EF4-FFF2-40B4-BE49-F238E27FC236}">
                <a16:creationId xmlns="" xmlns:a16="http://schemas.microsoft.com/office/drawing/2014/main" id="{738B251A-0260-4D9C-BF96-2B8BB1FFDCE9}"/>
              </a:ext>
            </a:extLst>
          </p:cNvPr>
          <p:cNvSpPr/>
          <p:nvPr/>
        </p:nvSpPr>
        <p:spPr>
          <a:xfrm>
            <a:off x="0" y="0"/>
            <a:ext cx="8119870" cy="6858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ersegi Panjang 8">
            <a:extLst>
              <a:ext uri="{FF2B5EF4-FFF2-40B4-BE49-F238E27FC236}">
                <a16:creationId xmlns="" xmlns:a16="http://schemas.microsoft.com/office/drawing/2014/main" id="{7357CB26-B43F-4226-829F-F5EC97ADEC2E}"/>
              </a:ext>
            </a:extLst>
          </p:cNvPr>
          <p:cNvSpPr/>
          <p:nvPr/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rgbClr val="4F8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93EF0C2-EE57-40DD-B754-BF1477FAB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="" xmlns:a16="http://schemas.microsoft.com/office/drawing/2014/main" id="{BD14FF0C-D91F-4633-8F4D-1113A4B96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="" xmlns:a16="http://schemas.microsoft.com/office/drawing/2014/main" id="{5018B7B8-4768-4F22-851F-87096C99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id-ID" sz="2000" dirty="0">
                <a:solidFill>
                  <a:srgbClr val="FFFFFF"/>
                </a:solidFill>
              </a:rPr>
              <a:t>Disusun Oleh: </a:t>
            </a:r>
          </a:p>
          <a:p>
            <a:pPr algn="l"/>
            <a:r>
              <a:rPr lang="id-ID" sz="2000" dirty="0" smtClean="0">
                <a:solidFill>
                  <a:srgbClr val="FFFFFF"/>
                </a:solidFill>
              </a:rPr>
              <a:t>[</a:t>
            </a:r>
            <a:r>
              <a:rPr lang="en-US" sz="2000" dirty="0" smtClean="0">
                <a:solidFill>
                  <a:srgbClr val="FFFFFF"/>
                </a:solidFill>
              </a:rPr>
              <a:t>Hary </a:t>
            </a:r>
            <a:r>
              <a:rPr lang="en-US" sz="2000" dirty="0" err="1" smtClean="0">
                <a:solidFill>
                  <a:srgbClr val="FFFFFF"/>
                </a:solidFill>
              </a:rPr>
              <a:t>Yudhanto</a:t>
            </a:r>
            <a:r>
              <a:rPr lang="id-ID" sz="2000" dirty="0" smtClean="0">
                <a:solidFill>
                  <a:srgbClr val="FFFFFF"/>
                </a:solidFill>
              </a:rPr>
              <a:t>]</a:t>
            </a:r>
            <a:endParaRPr lang="id-ID" sz="2000" dirty="0">
              <a:solidFill>
                <a:srgbClr val="FFFFFF"/>
              </a:solidFill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="" xmlns:a16="http://schemas.microsoft.com/office/drawing/2014/main" id="{917E5B8F-854C-49D5-A663-5E5AC209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70" y="212566"/>
            <a:ext cx="2245992" cy="540067"/>
          </a:xfrm>
          <a:prstGeom prst="rect">
            <a:avLst/>
          </a:prstGeom>
        </p:spPr>
      </p:pic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07150B10-0BB5-4A8B-AC1D-D183579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>
                <a:solidFill>
                  <a:schemeClr val="tx1"/>
                </a:solidFill>
              </a:rPr>
              <a:t>1</a:t>
            </a:fld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2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2426" y="1600200"/>
            <a:ext cx="8946541" cy="4195481"/>
          </a:xfrm>
        </p:spPr>
        <p:txBody>
          <a:bodyPr/>
          <a:lstStyle/>
          <a:p>
            <a:r>
              <a:rPr lang="en-US" b="1" dirty="0" err="1"/>
              <a:t>Kabel</a:t>
            </a:r>
            <a:r>
              <a:rPr lang="en-US" b="1" dirty="0"/>
              <a:t> UTP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dipasang</a:t>
            </a:r>
            <a:r>
              <a:rPr lang="en-US" b="1" dirty="0"/>
              <a:t> </a:t>
            </a:r>
            <a:r>
              <a:rPr lang="en-US" b="1" dirty="0" err="1"/>
              <a:t>langsung</a:t>
            </a:r>
            <a:r>
              <a:rPr lang="en-US" b="1" dirty="0"/>
              <a:t> (</a:t>
            </a:r>
            <a:r>
              <a:rPr lang="en-US" b="1" i="1" dirty="0" smtClean="0"/>
              <a:t>straight</a:t>
            </a:r>
            <a:r>
              <a:rPr lang="en-US" b="1" dirty="0" smtClean="0"/>
              <a:t>),</a:t>
            </a:r>
            <a:br>
              <a:rPr lang="en-US" b="1" dirty="0" smtClean="0"/>
            </a:b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/>
              <a:t>menghubungkan</a:t>
            </a:r>
            <a:r>
              <a:rPr lang="en-US" b="1" dirty="0"/>
              <a:t> </a:t>
            </a:r>
            <a:r>
              <a:rPr lang="en-US" b="1" dirty="0" err="1"/>
              <a:t>perangkat</a:t>
            </a:r>
            <a:r>
              <a:rPr lang="en-US" b="1" dirty="0"/>
              <a:t> yang </a:t>
            </a:r>
            <a:r>
              <a:rPr lang="en-US" b="1" dirty="0" err="1"/>
              <a:t>berbeda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01" y="2369202"/>
            <a:ext cx="7291388" cy="385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4244" y="128727"/>
            <a:ext cx="9404723" cy="1039531"/>
          </a:xfrm>
        </p:spPr>
        <p:txBody>
          <a:bodyPr/>
          <a:lstStyle/>
          <a:p>
            <a:r>
              <a:rPr lang="en-US" dirty="0" err="1" smtClean="0"/>
              <a:t>Kabel</a:t>
            </a:r>
            <a:r>
              <a:rPr lang="en-US" dirty="0" smtClean="0"/>
              <a:t> UTP (Straight 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39064"/>
            <a:ext cx="9404723" cy="885825"/>
          </a:xfrm>
        </p:spPr>
        <p:txBody>
          <a:bodyPr/>
          <a:lstStyle/>
          <a:p>
            <a:r>
              <a:rPr lang="en-US" dirty="0" err="1" smtClean="0"/>
              <a:t>Kabel</a:t>
            </a:r>
            <a:r>
              <a:rPr lang="en-US" dirty="0" smtClean="0"/>
              <a:t> UTP (crossed over type)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741362" y="924889"/>
            <a:ext cx="8946541" cy="4195481"/>
          </a:xfrm>
        </p:spPr>
        <p:txBody>
          <a:bodyPr/>
          <a:lstStyle/>
          <a:p>
            <a:r>
              <a:rPr lang="en-US" b="1" dirty="0" err="1"/>
              <a:t>Kabel</a:t>
            </a:r>
            <a:r>
              <a:rPr lang="en-US" b="1" dirty="0"/>
              <a:t> UTP </a:t>
            </a:r>
            <a:r>
              <a:rPr lang="en-US" b="1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dipasang</a:t>
            </a:r>
            <a:r>
              <a:rPr lang="en-US" b="1" dirty="0"/>
              <a:t> </a:t>
            </a:r>
            <a:r>
              <a:rPr lang="en-US" b="1" dirty="0" err="1"/>
              <a:t>silang</a:t>
            </a:r>
            <a:r>
              <a:rPr lang="en-US" b="1" dirty="0"/>
              <a:t> (</a:t>
            </a:r>
            <a:r>
              <a:rPr lang="en-US" b="1" i="1" dirty="0"/>
              <a:t>crossed over</a:t>
            </a:r>
            <a:r>
              <a:rPr lang="en-US" b="1" dirty="0"/>
              <a:t>),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menghubungkan</a:t>
            </a:r>
            <a:r>
              <a:rPr lang="en-US" b="1" dirty="0" smtClean="0"/>
              <a:t> </a:t>
            </a:r>
            <a:r>
              <a:rPr lang="en-US" b="1" dirty="0" err="1"/>
              <a:t>perangkat</a:t>
            </a:r>
            <a:r>
              <a:rPr lang="en-US" b="1" dirty="0"/>
              <a:t> yang </a:t>
            </a:r>
            <a:r>
              <a:rPr lang="en-US" b="1" dirty="0" err="1"/>
              <a:t>sama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806426"/>
            <a:ext cx="8334376" cy="42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5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-77508" y="-8526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8341" y="128500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PRAKTEK MEMBUAT KABEL UTP</a:t>
            </a:r>
            <a:endParaRPr lang="en-US" sz="32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4AC1E02-218F-492E-99B3-5FF9ABFCDD36}"/>
              </a:ext>
            </a:extLst>
          </p:cNvPr>
          <p:cNvSpPr/>
          <p:nvPr/>
        </p:nvSpPr>
        <p:spPr>
          <a:xfrm>
            <a:off x="678341" y="992596"/>
            <a:ext cx="957706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0EDEE0-2185-4800-886F-7F0DAD31F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333" y="992596"/>
            <a:ext cx="25400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D5D5C49-9B11-40ED-9285-0A68419870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7946" y="719546"/>
            <a:ext cx="25273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0100B19-DEF5-4A29-96D9-B7D4D17208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25141" y="707114"/>
            <a:ext cx="25273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5F2346-58D9-4033-802E-6508E012B5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357" y="3756229"/>
            <a:ext cx="25273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9AE1C3B-77CF-4FBB-8570-BBB1E6B2B20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7" t="5243" r="12767" b="6387"/>
          <a:stretch/>
        </p:blipFill>
        <p:spPr bwMode="auto">
          <a:xfrm>
            <a:off x="3988287" y="3099462"/>
            <a:ext cx="1231265" cy="28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771C43D-9A64-4E19-B776-E519037D728F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t="5941" r="6897" b="8269"/>
          <a:stretch/>
        </p:blipFill>
        <p:spPr bwMode="auto">
          <a:xfrm>
            <a:off x="5198221" y="3099462"/>
            <a:ext cx="3194050" cy="287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E84B180-74F2-4900-9D2F-A46511D9089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155565" y="3552300"/>
            <a:ext cx="2803352" cy="1943100"/>
          </a:xfrm>
          <a:prstGeom prst="rect">
            <a:avLst/>
          </a:prstGeom>
        </p:spPr>
      </p:pic>
      <p:sp>
        <p:nvSpPr>
          <p:cNvPr id="15" name="Arrow: Right 4">
            <a:extLst>
              <a:ext uri="{FF2B5EF4-FFF2-40B4-BE49-F238E27FC236}">
                <a16:creationId xmlns="" xmlns:a16="http://schemas.microsoft.com/office/drawing/2014/main" id="{D79C7B9E-9216-43BB-88CE-0F0436E09DCC}"/>
              </a:ext>
            </a:extLst>
          </p:cNvPr>
          <p:cNvSpPr/>
          <p:nvPr/>
        </p:nvSpPr>
        <p:spPr>
          <a:xfrm>
            <a:off x="3486653" y="1691096"/>
            <a:ext cx="432048" cy="160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Arrow: Right 17">
            <a:extLst>
              <a:ext uri="{FF2B5EF4-FFF2-40B4-BE49-F238E27FC236}">
                <a16:creationId xmlns="" xmlns:a16="http://schemas.microsoft.com/office/drawing/2014/main" id="{30176E12-9834-4E39-84E1-3BA46C30C78C}"/>
              </a:ext>
            </a:extLst>
          </p:cNvPr>
          <p:cNvSpPr/>
          <p:nvPr/>
        </p:nvSpPr>
        <p:spPr>
          <a:xfrm>
            <a:off x="7292282" y="1678664"/>
            <a:ext cx="432048" cy="160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Right 5">
            <a:extLst>
              <a:ext uri="{FF2B5EF4-FFF2-40B4-BE49-F238E27FC236}">
                <a16:creationId xmlns="" xmlns:a16="http://schemas.microsoft.com/office/drawing/2014/main" id="{8A59690F-49A3-4A24-B39B-4623C927E453}"/>
              </a:ext>
            </a:extLst>
          </p:cNvPr>
          <p:cNvSpPr/>
          <p:nvPr/>
        </p:nvSpPr>
        <p:spPr>
          <a:xfrm>
            <a:off x="74892" y="4809020"/>
            <a:ext cx="603449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Right 6">
            <a:extLst>
              <a:ext uri="{FF2B5EF4-FFF2-40B4-BE49-F238E27FC236}">
                <a16:creationId xmlns="" xmlns:a16="http://schemas.microsoft.com/office/drawing/2014/main" id="{CE2D0291-0046-4143-A106-B87FB622C2A6}"/>
              </a:ext>
            </a:extLst>
          </p:cNvPr>
          <p:cNvSpPr/>
          <p:nvPr/>
        </p:nvSpPr>
        <p:spPr>
          <a:xfrm>
            <a:off x="3236435" y="4822164"/>
            <a:ext cx="43204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Right 19">
            <a:extLst>
              <a:ext uri="{FF2B5EF4-FFF2-40B4-BE49-F238E27FC236}">
                <a16:creationId xmlns="" xmlns:a16="http://schemas.microsoft.com/office/drawing/2014/main" id="{EFB925FF-D2DE-43EC-A3C4-615116E61CCD}"/>
              </a:ext>
            </a:extLst>
          </p:cNvPr>
          <p:cNvSpPr/>
          <p:nvPr/>
        </p:nvSpPr>
        <p:spPr>
          <a:xfrm>
            <a:off x="8599221" y="4537102"/>
            <a:ext cx="360040" cy="197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57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mpungan Nomor Slide 3">
            <a:extLst>
              <a:ext uri="{FF2B5EF4-FFF2-40B4-BE49-F238E27FC236}">
                <a16:creationId xmlns="" xmlns:a16="http://schemas.microsoft.com/office/drawing/2014/main" id="{A3B22930-4F07-4ECD-81A7-954D1BEB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74508" y="0"/>
            <a:ext cx="9404723" cy="1400530"/>
          </a:xfrm>
        </p:spPr>
        <p:txBody>
          <a:bodyPr/>
          <a:lstStyle/>
          <a:p>
            <a:r>
              <a:rPr lang="en-US" dirty="0"/>
              <a:t>Wired (</a:t>
            </a:r>
            <a:r>
              <a:rPr lang="en-US" dirty="0" err="1"/>
              <a:t>kabel</a:t>
            </a:r>
            <a:r>
              <a:rPr lang="en-US" dirty="0" smtClean="0"/>
              <a:t>)(3)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4508" y="1142249"/>
            <a:ext cx="10564324" cy="4948308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+mj-lt"/>
              <a:buAutoNum type="arabicPeriod" startAt="3"/>
            </a:pP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(Fiber </a:t>
            </a:r>
            <a:r>
              <a:rPr lang="en-US" dirty="0" smtClean="0"/>
              <a:t>Optic)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/>
              <a:t>fiber optic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 smtClean="0"/>
              <a:t>kumpulan</a:t>
            </a:r>
            <a:r>
              <a:rPr lang="en-US" dirty="0" smtClean="0"/>
              <a:t> </a:t>
            </a:r>
            <a:r>
              <a:rPr lang="en-US" dirty="0" err="1" smtClean="0"/>
              <a:t>serat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smtClean="0"/>
              <a:t>fiber,</a:t>
            </a:r>
          </a:p>
          <a:p>
            <a:pPr marL="0" lvl="1" indent="0"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fleksibel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pPr marL="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twisted pair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Keunggulan</a:t>
            </a:r>
            <a:r>
              <a:rPr lang="en-US" b="1" dirty="0" smtClean="0">
                <a:solidFill>
                  <a:srgbClr val="FF0000"/>
                </a:solidFill>
              </a:rPr>
              <a:t> :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/>
              <a:t>mentransmisikan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Simple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fleksibel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mentransmisikan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cahaya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Tahan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smtClean="0"/>
              <a:t>radio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Kelemahan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instalasi</a:t>
            </a:r>
            <a:r>
              <a:rPr lang="en-US" dirty="0"/>
              <a:t> yang </a:t>
            </a:r>
            <a:r>
              <a:rPr lang="en-US" dirty="0" err="1"/>
              <a:t>tinggi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dibatasi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provider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2" descr="fiber opt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57" y="2376078"/>
            <a:ext cx="3720975" cy="248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Standar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Fiber Optic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Kabel</a:t>
            </a:r>
            <a:r>
              <a:rPr lang="en-US" dirty="0"/>
              <a:t> Fiber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standard </a:t>
            </a:r>
            <a:r>
              <a:rPr lang="en-US" dirty="0" err="1"/>
              <a:t>internasional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standard </a:t>
            </a:r>
            <a:r>
              <a:rPr lang="en-US" dirty="0" err="1"/>
              <a:t>Nasional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yaitu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ITU-T </a:t>
            </a:r>
            <a:r>
              <a:rPr lang="en-US" dirty="0" err="1"/>
              <a:t>Recomendation</a:t>
            </a:r>
            <a:r>
              <a:rPr lang="en-US" dirty="0"/>
              <a:t> and STEL-K.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Arti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standard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Fiber </a:t>
            </a:r>
            <a:r>
              <a:rPr lang="en-US" dirty="0" err="1"/>
              <a:t>Optik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48 / 4 T         =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Fiber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tube.</a:t>
            </a:r>
            <a:br>
              <a:rPr lang="en-US" dirty="0"/>
            </a:br>
            <a:r>
              <a:rPr lang="en-US" dirty="0"/>
              <a:t>SM                = </a:t>
            </a:r>
            <a:r>
              <a:rPr lang="en-US" dirty="0" err="1"/>
              <a:t>jenis</a:t>
            </a:r>
            <a:r>
              <a:rPr lang="en-US" dirty="0"/>
              <a:t> Fiber Single Mode</a:t>
            </a:r>
            <a:br>
              <a:rPr lang="en-US" dirty="0"/>
            </a:br>
            <a:r>
              <a:rPr lang="en-US" dirty="0"/>
              <a:t>MM               = Multi Mode</a:t>
            </a:r>
            <a:br>
              <a:rPr lang="en-US" dirty="0"/>
            </a:br>
            <a:r>
              <a:rPr lang="en-US" dirty="0"/>
              <a:t>A                    = Aerial ,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udara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                    = </a:t>
            </a:r>
            <a:r>
              <a:rPr lang="en-US" dirty="0" err="1"/>
              <a:t>kabel</a:t>
            </a:r>
            <a:r>
              <a:rPr lang="en-US" dirty="0"/>
              <a:t> duct</a:t>
            </a:r>
            <a:br>
              <a:rPr lang="en-US" dirty="0"/>
            </a:br>
            <a:r>
              <a:rPr lang="en-US" dirty="0"/>
              <a:t>DB                 = Direct </a:t>
            </a:r>
            <a:r>
              <a:rPr lang="en-US" dirty="0" err="1"/>
              <a:t>Burried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tanam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LT                 = Lose Tube </a:t>
            </a:r>
            <a:r>
              <a:rPr lang="en-US" dirty="0" err="1"/>
              <a:t>atau</a:t>
            </a:r>
            <a:r>
              <a:rPr lang="en-US" dirty="0"/>
              <a:t> tube yang </a:t>
            </a:r>
            <a:r>
              <a:rPr lang="en-US" dirty="0" err="1"/>
              <a:t>berongga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ST                 =  Straight Tube </a:t>
            </a:r>
            <a:r>
              <a:rPr lang="en-US" dirty="0" err="1"/>
              <a:t>atau</a:t>
            </a:r>
            <a:r>
              <a:rPr lang="en-US" dirty="0"/>
              <a:t> tube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rongga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SCPT           = Single Core Per Tube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distribution</a:t>
            </a:r>
            <a:br>
              <a:rPr lang="en-US" dirty="0"/>
            </a:br>
            <a:r>
              <a:rPr lang="en-US" dirty="0"/>
              <a:t>NZDS          =  Non Zero Dispersion Shifted Fiber, </a:t>
            </a:r>
            <a:r>
              <a:rPr lang="en-US" dirty="0" err="1"/>
              <a:t>atau</a:t>
            </a:r>
            <a:r>
              <a:rPr lang="en-US" dirty="0"/>
              <a:t> Fiber </a:t>
            </a:r>
            <a:r>
              <a:rPr lang="en-US" dirty="0" err="1"/>
              <a:t>tipe</a:t>
            </a:r>
            <a:r>
              <a:rPr lang="en-US" dirty="0"/>
              <a:t> G.655</a:t>
            </a:r>
            <a:br>
              <a:rPr lang="en-US" dirty="0"/>
            </a:br>
            <a:r>
              <a:rPr lang="en-US" dirty="0"/>
              <a:t>                         </a:t>
            </a:r>
            <a:r>
              <a:rPr lang="en-US" dirty="0" err="1"/>
              <a:t>yaitu</a:t>
            </a:r>
            <a:r>
              <a:rPr lang="en-US" dirty="0"/>
              <a:t> Fiber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dispersi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748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Fiber </a:t>
            </a:r>
            <a:r>
              <a:rPr lang="en-US" dirty="0" smtClean="0"/>
              <a:t>Optic (</a:t>
            </a:r>
            <a:r>
              <a:rPr lang="en-US" dirty="0" err="1" smtClean="0"/>
              <a:t>lanj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3" y="1227452"/>
            <a:ext cx="4762987" cy="2573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26" y="1694595"/>
            <a:ext cx="4524514" cy="4213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392" y="3212822"/>
            <a:ext cx="56003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Konstruksi</a:t>
            </a:r>
            <a:r>
              <a:rPr lang="en-US" sz="1200" b="1" dirty="0"/>
              <a:t> </a:t>
            </a:r>
            <a:r>
              <a:rPr lang="en-US" sz="1200" b="1" dirty="0" err="1"/>
              <a:t>Kabel</a:t>
            </a:r>
            <a:r>
              <a:rPr lang="en-US" sz="1200" b="1" dirty="0"/>
              <a:t> Fiber </a:t>
            </a:r>
            <a:r>
              <a:rPr lang="en-US" sz="1200" b="1" dirty="0" err="1"/>
              <a:t>Optik</a:t>
            </a:r>
            <a:r>
              <a:rPr lang="en-US" sz="1200" b="1" dirty="0"/>
              <a:t>, </a:t>
            </a:r>
            <a:r>
              <a:rPr lang="en-US" sz="1200" b="1" dirty="0" err="1"/>
              <a:t>terdiri</a:t>
            </a:r>
            <a:r>
              <a:rPr lang="en-US" sz="1200" b="1" dirty="0"/>
              <a:t> </a:t>
            </a:r>
            <a:r>
              <a:rPr lang="en-US" sz="1200" b="1" dirty="0" err="1"/>
              <a:t>dari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1.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luar</a:t>
            </a:r>
            <a:r>
              <a:rPr lang="en-US" sz="1200" dirty="0"/>
              <a:t> </a:t>
            </a:r>
            <a:r>
              <a:rPr lang="en-US" sz="1200" dirty="0" err="1"/>
              <a:t>disebut</a:t>
            </a:r>
            <a:r>
              <a:rPr lang="en-US" sz="1200" dirty="0"/>
              <a:t> </a:t>
            </a:r>
            <a:r>
              <a:rPr lang="en-US" sz="1200" dirty="0" err="1"/>
              <a:t>juga</a:t>
            </a:r>
            <a:r>
              <a:rPr lang="en-US" sz="1200" dirty="0"/>
              <a:t> outer PE Jacket</a:t>
            </a:r>
          </a:p>
          <a:p>
            <a:r>
              <a:rPr lang="en-US" sz="1200" dirty="0"/>
              <a:t>2. Rip Cord </a:t>
            </a:r>
            <a:r>
              <a:rPr lang="en-US" sz="1200" dirty="0" err="1"/>
              <a:t>benang</a:t>
            </a:r>
            <a:r>
              <a:rPr lang="en-US" sz="1200" dirty="0"/>
              <a:t> </a:t>
            </a:r>
            <a:r>
              <a:rPr lang="en-US" sz="1200" dirty="0" err="1"/>
              <a:t>pengupas</a:t>
            </a:r>
            <a:r>
              <a:rPr lang="en-US" sz="1200" dirty="0"/>
              <a:t> Outer </a:t>
            </a:r>
            <a:r>
              <a:rPr lang="en-US" sz="1200" dirty="0" err="1"/>
              <a:t>maupun</a:t>
            </a:r>
            <a:r>
              <a:rPr lang="en-US" sz="1200" dirty="0"/>
              <a:t> Inner PE Jacket</a:t>
            </a:r>
          </a:p>
          <a:p>
            <a:r>
              <a:rPr lang="en-US" sz="1200" dirty="0"/>
              <a:t>3. Aramid Yarn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memperkuat</a:t>
            </a:r>
            <a:r>
              <a:rPr lang="en-US" sz="1200" dirty="0"/>
              <a:t> </a:t>
            </a:r>
            <a:r>
              <a:rPr lang="en-US" sz="1200" dirty="0" err="1"/>
              <a:t>kabel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melindungi</a:t>
            </a:r>
            <a:r>
              <a:rPr lang="en-US" sz="1200" dirty="0"/>
              <a:t> </a:t>
            </a:r>
            <a:r>
              <a:rPr lang="en-US" sz="1200" dirty="0" err="1"/>
              <a:t>panas</a:t>
            </a:r>
            <a:r>
              <a:rPr lang="en-US" sz="1200" dirty="0"/>
              <a:t>.</a:t>
            </a:r>
          </a:p>
          <a:p>
            <a:r>
              <a:rPr lang="en-US" sz="1200" dirty="0"/>
              <a:t>4. Gel , </a:t>
            </a:r>
            <a:r>
              <a:rPr lang="en-US" sz="1200" dirty="0" err="1"/>
              <a:t>atau</a:t>
            </a:r>
            <a:r>
              <a:rPr lang="en-US" sz="1200" dirty="0"/>
              <a:t> jelly </a:t>
            </a:r>
            <a:r>
              <a:rPr lang="en-US" sz="1200" dirty="0" err="1"/>
              <a:t>lilin</a:t>
            </a:r>
            <a:r>
              <a:rPr lang="en-US" sz="1200" dirty="0"/>
              <a:t> </a:t>
            </a:r>
            <a:r>
              <a:rPr lang="en-US" sz="1200" dirty="0" err="1"/>
              <a:t>cair</a:t>
            </a:r>
            <a:r>
              <a:rPr lang="en-US" sz="1200" dirty="0"/>
              <a:t>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penahan</a:t>
            </a:r>
            <a:r>
              <a:rPr lang="en-US" sz="1200" dirty="0"/>
              <a:t> air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binatang</a:t>
            </a:r>
            <a:r>
              <a:rPr lang="en-US" sz="1200" dirty="0"/>
              <a:t> / </a:t>
            </a:r>
            <a:r>
              <a:rPr lang="en-US" sz="1200" dirty="0" err="1"/>
              <a:t>serangga</a:t>
            </a:r>
            <a:r>
              <a:rPr lang="en-US" sz="1200" dirty="0"/>
              <a:t>.</a:t>
            </a:r>
          </a:p>
          <a:p>
            <a:r>
              <a:rPr lang="en-US" sz="1200" dirty="0"/>
              <a:t>5. Strength Member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penguat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sambungan</a:t>
            </a:r>
            <a:r>
              <a:rPr lang="en-US" sz="1200" dirty="0"/>
              <a:t> di closure.</a:t>
            </a:r>
          </a:p>
          <a:p>
            <a:r>
              <a:rPr lang="en-US" sz="1200" dirty="0"/>
              <a:t>6. Tube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selubung</a:t>
            </a:r>
            <a:r>
              <a:rPr lang="en-US" sz="1200" dirty="0"/>
              <a:t> Fiber </a:t>
            </a:r>
            <a:r>
              <a:rPr lang="en-US" sz="1200" dirty="0" err="1"/>
              <a:t>Optik</a:t>
            </a:r>
            <a:r>
              <a:rPr lang="en-US" sz="1200" dirty="0"/>
              <a:t>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,</a:t>
            </a:r>
          </a:p>
          <a:p>
            <a:r>
              <a:rPr lang="en-US" sz="1200" dirty="0"/>
              <a:t>     a. </a:t>
            </a:r>
            <a:r>
              <a:rPr lang="en-US" sz="1200" dirty="0" err="1"/>
              <a:t>Mengelompokkan</a:t>
            </a:r>
            <a:r>
              <a:rPr lang="en-US" sz="1200" dirty="0"/>
              <a:t> </a:t>
            </a:r>
            <a:r>
              <a:rPr lang="en-US" sz="1200" dirty="0" err="1"/>
              <a:t>urutan</a:t>
            </a:r>
            <a:r>
              <a:rPr lang="en-US" sz="1200" dirty="0"/>
              <a:t> Fiber </a:t>
            </a:r>
            <a:r>
              <a:rPr lang="en-US" sz="1200" dirty="0" err="1"/>
              <a:t>Optik</a:t>
            </a:r>
            <a:r>
              <a:rPr lang="en-US" sz="1200" dirty="0"/>
              <a:t> </a:t>
            </a:r>
            <a:r>
              <a:rPr lang="en-US" sz="1200" dirty="0" err="1"/>
              <a:t>berdasakan</a:t>
            </a:r>
            <a:r>
              <a:rPr lang="en-US" sz="1200" dirty="0"/>
              <a:t> </a:t>
            </a:r>
            <a:r>
              <a:rPr lang="en-US" sz="1200" dirty="0" err="1"/>
              <a:t>warna</a:t>
            </a:r>
            <a:r>
              <a:rPr lang="en-US" sz="1200" dirty="0"/>
              <a:t>.</a:t>
            </a:r>
          </a:p>
          <a:p>
            <a:r>
              <a:rPr lang="en-US" sz="1200" dirty="0"/>
              <a:t>     b. </a:t>
            </a:r>
            <a:r>
              <a:rPr lang="en-US" sz="1200" dirty="0" err="1"/>
              <a:t>Melindungi</a:t>
            </a:r>
            <a:r>
              <a:rPr lang="en-US" sz="1200" dirty="0"/>
              <a:t> Fiber </a:t>
            </a:r>
            <a:r>
              <a:rPr lang="en-US" sz="1200" dirty="0" err="1"/>
              <a:t>Optik</a:t>
            </a:r>
            <a:r>
              <a:rPr lang="en-US" sz="1200" dirty="0"/>
              <a:t>.</a:t>
            </a:r>
          </a:p>
          <a:p>
            <a:r>
              <a:rPr lang="en-US" sz="1200" dirty="0"/>
              <a:t>    Ada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tube </a:t>
            </a:r>
            <a:r>
              <a:rPr lang="en-US" sz="1200" dirty="0" err="1"/>
              <a:t>yaitu</a:t>
            </a:r>
            <a:r>
              <a:rPr lang="en-US" sz="1200" dirty="0"/>
              <a:t>,</a:t>
            </a:r>
          </a:p>
          <a:p>
            <a:r>
              <a:rPr lang="en-US" sz="1200" dirty="0"/>
              <a:t>     Loose Tube </a:t>
            </a:r>
            <a:r>
              <a:rPr lang="en-US" sz="1200" dirty="0" err="1"/>
              <a:t>atau</a:t>
            </a:r>
            <a:r>
              <a:rPr lang="en-US" sz="1200" dirty="0"/>
              <a:t> tube yang </a:t>
            </a:r>
            <a:r>
              <a:rPr lang="en-US" sz="1200" dirty="0" err="1"/>
              <a:t>beronngga</a:t>
            </a:r>
            <a:r>
              <a:rPr lang="en-US" sz="1200" dirty="0"/>
              <a:t>, </a:t>
            </a:r>
            <a:r>
              <a:rPr lang="en-US" sz="1200" dirty="0" err="1"/>
              <a:t>sehingga</a:t>
            </a:r>
            <a:r>
              <a:rPr lang="en-US" sz="1200" dirty="0"/>
              <a:t> fiber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fleksibel</a:t>
            </a:r>
            <a:endParaRPr lang="en-US" sz="1200" dirty="0"/>
          </a:p>
          <a:p>
            <a:r>
              <a:rPr lang="en-US" sz="1200" dirty="0"/>
              <a:t>     Tight Tube </a:t>
            </a:r>
            <a:r>
              <a:rPr lang="en-US" sz="1200" dirty="0" err="1"/>
              <a:t>atau</a:t>
            </a:r>
            <a:r>
              <a:rPr lang="en-US" sz="1200" dirty="0"/>
              <a:t> Tube yang </a:t>
            </a:r>
            <a:r>
              <a:rPr lang="en-US" sz="1200" dirty="0" err="1"/>
              <a:t>menyatu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Fiber </a:t>
            </a:r>
            <a:r>
              <a:rPr lang="en-US" sz="1200" dirty="0" err="1"/>
              <a:t>seoerti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Patchcord</a:t>
            </a:r>
            <a:r>
              <a:rPr lang="en-US" sz="1200" dirty="0"/>
              <a:t>.</a:t>
            </a:r>
          </a:p>
          <a:p>
            <a:r>
              <a:rPr lang="en-US" sz="1200" dirty="0"/>
              <a:t>7. Pita Binder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penahan</a:t>
            </a:r>
            <a:r>
              <a:rPr lang="en-US" sz="1200" dirty="0"/>
              <a:t> air.</a:t>
            </a:r>
          </a:p>
          <a:p>
            <a:r>
              <a:rPr lang="en-US" sz="1200" dirty="0"/>
              <a:t>8. Filler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unuk</a:t>
            </a:r>
            <a:r>
              <a:rPr lang="en-US" sz="1200" dirty="0"/>
              <a:t> </a:t>
            </a:r>
            <a:r>
              <a:rPr lang="en-US" sz="1200" dirty="0" err="1"/>
              <a:t>memperkuat</a:t>
            </a:r>
            <a:r>
              <a:rPr lang="en-US" sz="1200" dirty="0"/>
              <a:t> </a:t>
            </a:r>
            <a:r>
              <a:rPr lang="en-US" sz="1200" dirty="0" err="1"/>
              <a:t>kabel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penarikan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endParaRPr lang="en-US" sz="1200" dirty="0"/>
          </a:p>
          <a:p>
            <a:r>
              <a:rPr lang="en-US" sz="1200" dirty="0"/>
              <a:t>    </a:t>
            </a:r>
            <a:r>
              <a:rPr lang="en-US" sz="1200" dirty="0" err="1"/>
              <a:t>penahan</a:t>
            </a:r>
            <a:r>
              <a:rPr lang="en-US" sz="1200" dirty="0"/>
              <a:t> </a:t>
            </a:r>
            <a:r>
              <a:rPr lang="en-US" sz="1200" dirty="0" err="1"/>
              <a:t>puntiran</a:t>
            </a:r>
            <a:r>
              <a:rPr lang="en-US" sz="1200" dirty="0"/>
              <a:t>.</a:t>
            </a:r>
          </a:p>
          <a:p>
            <a:r>
              <a:rPr lang="en-US" sz="1200" dirty="0"/>
              <a:t>9. </a:t>
            </a:r>
            <a:r>
              <a:rPr lang="en-US" sz="1200" dirty="0" err="1"/>
              <a:t>Armouring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lilitan</a:t>
            </a:r>
            <a:r>
              <a:rPr lang="en-US" sz="1200" dirty="0"/>
              <a:t> </a:t>
            </a:r>
            <a:r>
              <a:rPr lang="en-US" sz="1200" dirty="0" err="1"/>
              <a:t>baja</a:t>
            </a:r>
            <a:r>
              <a:rPr lang="en-US" sz="1200" dirty="0"/>
              <a:t> </a:t>
            </a:r>
            <a:r>
              <a:rPr lang="en-US" sz="1200" dirty="0" err="1"/>
              <a:t>pelindung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kabel</a:t>
            </a:r>
            <a:r>
              <a:rPr lang="en-US" sz="1200" dirty="0"/>
              <a:t> Fiber </a:t>
            </a:r>
            <a:r>
              <a:rPr lang="en-US" sz="1200" dirty="0" err="1"/>
              <a:t>Optik</a:t>
            </a:r>
            <a:r>
              <a:rPr lang="en-US" sz="1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5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6153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Fiber Optic – </a:t>
            </a:r>
            <a:r>
              <a:rPr lang="en-US" b="1" dirty="0" smtClean="0"/>
              <a:t>Indoor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170" name="Picture 2" descr="http://4.bp.blogspot.com/-pRu3h6On2Dk/UyK6WTx40lI/AAAAAAAABHU/IIPgG7o-cHs/s1600/Indoor+C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27" y="1262642"/>
            <a:ext cx="7336848" cy="50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452" y="489585"/>
            <a:ext cx="10515600" cy="40576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Fiber </a:t>
            </a:r>
            <a:r>
              <a:rPr lang="en-US" b="1" dirty="0"/>
              <a:t>Optic </a:t>
            </a:r>
            <a:r>
              <a:rPr lang="en-US" b="1" dirty="0" smtClean="0"/>
              <a:t>– Duck Cable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4098" name="Picture 2" descr="http://4.bp.blogspot.com/-HAklrmNogYQ/UyK6Odai0VI/AAAAAAAABHM/MQqLlRKnE9w/s1600/Duct+C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2" y="1090612"/>
            <a:ext cx="56007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4.bp.blogspot.com/-7pOWxCav2gA/UyK5zPcDF9I/AAAAAAAABG0/LX-e1F2W6sw/s1600/CS+Duct+c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252" y="1451131"/>
            <a:ext cx="6031708" cy="36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3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630554"/>
            <a:ext cx="10515600" cy="5295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Fiber Optic – </a:t>
            </a:r>
            <a:r>
              <a:rPr lang="en-US" b="1" dirty="0" smtClean="0"/>
              <a:t>Direct Buried Cable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5122" name="Picture 2" descr="http://1.bp.blogspot.com/-kl_IVucL6SI/UyK52r1fO_I/AAAAAAAABHE/BHRmTOxl5Nc/s1600/Direct+Buried+C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7" y="1390650"/>
            <a:ext cx="5413257" cy="376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1.bp.blogspot.com/-_4YLHWgknBo/UyK5yniIqxI/AAAAAAAABGg/Ii74zVTqro8/s1600/CS+Direct+Buried+Cab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2"/>
          <a:stretch/>
        </p:blipFill>
        <p:spPr bwMode="auto">
          <a:xfrm>
            <a:off x="6286500" y="1457325"/>
            <a:ext cx="543617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708660"/>
            <a:ext cx="10515600" cy="48196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Fiber Optic – Aerial Cable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3076" name="Picture 4" descr="Hasil gambar untuk fo aerial c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76" y="1423987"/>
            <a:ext cx="4698999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1.bp.blogspot.com/-xa8vwT1PGfI/UyK5zRTOHcI/AAAAAAAABG4/Xb4PpSQfSAM/s1600/CS+Fig.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7404" b="30533"/>
          <a:stretch/>
        </p:blipFill>
        <p:spPr bwMode="auto">
          <a:xfrm>
            <a:off x="6343650" y="2228850"/>
            <a:ext cx="4731326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mpungan Nomor Slide 4">
            <a:extLst>
              <a:ext uri="{FF2B5EF4-FFF2-40B4-BE49-F238E27FC236}">
                <a16:creationId xmlns="" xmlns:a16="http://schemas.microsoft.com/office/drawing/2014/main" id="{8F886631-4C95-4488-BC63-8DE1FB7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2</a:t>
            </a:fld>
            <a:endParaRPr lang="id-ID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irkabel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46111" y="1365540"/>
            <a:ext cx="8946541" cy="4741346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Wired (</a:t>
            </a:r>
            <a:r>
              <a:rPr lang="en-US" b="1" dirty="0" err="1" smtClean="0"/>
              <a:t>Menggunakan</a:t>
            </a:r>
            <a:r>
              <a:rPr lang="en-US" b="1" dirty="0" smtClean="0"/>
              <a:t> </a:t>
            </a:r>
            <a:r>
              <a:rPr lang="en-US" b="1" dirty="0" err="1" smtClean="0"/>
              <a:t>Kabel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Jaringan</a:t>
            </a:r>
            <a:r>
              <a:rPr lang="en-US" dirty="0" smtClean="0"/>
              <a:t> yang media </a:t>
            </a:r>
            <a:r>
              <a:rPr lang="en-US" dirty="0" err="1" smtClean="0"/>
              <a:t>penghubungnya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kelebihannya</a:t>
            </a:r>
            <a:r>
              <a:rPr lang="en-US" dirty="0" smtClean="0"/>
              <a:t> : </a:t>
            </a: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, setting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kekurangannya</a:t>
            </a:r>
            <a:r>
              <a:rPr lang="en-US" dirty="0" smtClean="0"/>
              <a:t> : </a:t>
            </a:r>
            <a:r>
              <a:rPr lang="en-US" dirty="0" err="1"/>
              <a:t>Instalasi</a:t>
            </a:r>
            <a:r>
              <a:rPr lang="en-US" dirty="0"/>
              <a:t>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terencana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 smtClean="0"/>
              <a:t>terlihat</a:t>
            </a:r>
            <a:r>
              <a:rPr lang="en-US" dirty="0" smtClean="0"/>
              <a:t> </a:t>
            </a:r>
            <a:r>
              <a:rPr lang="en-US" dirty="0" err="1" smtClean="0"/>
              <a:t>acak-acakan</a:t>
            </a:r>
            <a:r>
              <a:rPr lang="en-US" dirty="0" smtClean="0"/>
              <a:t> 	</a:t>
            </a:r>
            <a:r>
              <a:rPr lang="en-US" dirty="0" err="1" smtClean="0"/>
              <a:t>dikarenakan</a:t>
            </a:r>
            <a:r>
              <a:rPr lang="en-US" dirty="0" smtClean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tertata</a:t>
            </a:r>
            <a:r>
              <a:rPr lang="en-US" dirty="0" smtClean="0"/>
              <a:t>.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/>
              <a:t>fleksibel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ekspansi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b="1" dirty="0" smtClean="0"/>
              <a:t>Wireless (</a:t>
            </a:r>
            <a:r>
              <a:rPr lang="en-US" b="1" dirty="0" err="1" smtClean="0"/>
              <a:t>tanpa</a:t>
            </a:r>
            <a:r>
              <a:rPr lang="en-US" b="1" dirty="0" smtClean="0"/>
              <a:t> </a:t>
            </a:r>
            <a:r>
              <a:rPr lang="en-US" sz="1100" b="1" dirty="0" smtClean="0">
                <a:solidFill>
                  <a:srgbClr val="FF0000"/>
                </a:solidFill>
              </a:rPr>
              <a:t>(</a:t>
            </a:r>
            <a:r>
              <a:rPr lang="en-US" sz="1100" b="1" dirty="0" err="1" smtClean="0">
                <a:solidFill>
                  <a:srgbClr val="FF0000"/>
                </a:solidFill>
              </a:rPr>
              <a:t>sedikit</a:t>
            </a:r>
            <a:r>
              <a:rPr lang="en-US" sz="1100" b="1" dirty="0" smtClean="0">
                <a:solidFill>
                  <a:srgbClr val="FF0000"/>
                </a:solidFill>
              </a:rPr>
              <a:t>)</a:t>
            </a:r>
            <a:r>
              <a:rPr lang="en-US" sz="1100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/>
              <a:t>menggunakan</a:t>
            </a:r>
            <a:r>
              <a:rPr lang="en-US" b="1" dirty="0" smtClean="0"/>
              <a:t> </a:t>
            </a:r>
            <a:r>
              <a:rPr lang="en-US" b="1" dirty="0" err="1" smtClean="0"/>
              <a:t>kabel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Jaringan</a:t>
            </a:r>
            <a:r>
              <a:rPr lang="en-US" dirty="0" smtClean="0"/>
              <a:t> yang media </a:t>
            </a:r>
            <a:r>
              <a:rPr lang="en-US" dirty="0" err="1" smtClean="0"/>
              <a:t>penghubungnya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(</a:t>
            </a:r>
            <a:r>
              <a:rPr lang="en-US" dirty="0" err="1" smtClean="0"/>
              <a:t>atau</a:t>
            </a:r>
            <a:r>
              <a:rPr lang="en-US" dirty="0" smtClean="0"/>
              <a:t> 	</a:t>
            </a:r>
            <a:r>
              <a:rPr lang="en-US" dirty="0" err="1" smtClean="0"/>
              <a:t>sedikit</a:t>
            </a:r>
            <a:r>
              <a:rPr lang="en-US" dirty="0" smtClean="0"/>
              <a:t>) </a:t>
            </a:r>
            <a:r>
              <a:rPr lang="en-US" dirty="0" err="1" smtClean="0"/>
              <a:t>kabel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Kelebihannya</a:t>
            </a:r>
            <a:r>
              <a:rPr lang="en-US" dirty="0" smtClean="0"/>
              <a:t> : </a:t>
            </a:r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rapi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ekspansi</a:t>
            </a:r>
            <a:r>
              <a:rPr lang="en-US" dirty="0"/>
              <a:t> </a:t>
            </a: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dirty="0" err="1" smtClean="0"/>
              <a:t>mudah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Kekurangannnya</a:t>
            </a:r>
            <a:r>
              <a:rPr lang="en-US" dirty="0" smtClean="0"/>
              <a:t> : </a:t>
            </a:r>
            <a:r>
              <a:rPr lang="en-US" dirty="0" err="1"/>
              <a:t>Mahal</a:t>
            </a:r>
            <a:r>
              <a:rPr lang="en-US" dirty="0"/>
              <a:t>,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</a:t>
            </a:r>
            <a:r>
              <a:rPr lang="en-US" dirty="0" err="1"/>
              <a:t>ekstra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smtClean="0"/>
              <a:t>			</a:t>
            </a:r>
            <a:r>
              <a:rPr lang="en-US" dirty="0" err="1" smtClean="0"/>
              <a:t>manajemennya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dibajak</a:t>
            </a:r>
            <a:r>
              <a:rPr lang="en-US" dirty="0"/>
              <a:t>/</a:t>
            </a:r>
            <a:r>
              <a:rPr lang="en-US" dirty="0" err="1"/>
              <a:t>disusupi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6" y="578665"/>
            <a:ext cx="2980422" cy="21874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52" y="3256770"/>
            <a:ext cx="2185230" cy="235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19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720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Fiber Optic – </a:t>
            </a:r>
            <a:r>
              <a:rPr lang="en-US" b="1" dirty="0" smtClean="0"/>
              <a:t>Submarine Cable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5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77" y="1657350"/>
            <a:ext cx="5631873" cy="37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2.bp.blogspot.com/-v9WiLM2VsUE/UyK6vWIxGhI/AAAAAAAABHY/BaD73nICkaw/s1600/Submarine+C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9" y="1657350"/>
            <a:ext cx="5475238" cy="37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2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29DE7B6-DC7C-4BA1-B406-EDDA0C0A3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078BF10A-E623-4611-8905-251810773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4" name="Judul 3">
            <a:extLst>
              <a:ext uri="{FF2B5EF4-FFF2-40B4-BE49-F238E27FC236}">
                <a16:creationId xmlns="" xmlns:a16="http://schemas.microsoft.com/office/drawing/2014/main" id="{B7A00648-E1D6-417C-8BB0-461B977C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Hary</a:t>
            </a:r>
            <a:r>
              <a:rPr lang="en-US" sz="54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Yudhanto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="" xmlns:a16="http://schemas.microsoft.com/office/drawing/2014/main" id="{99A02C93-7D5E-4FF3-B5F7-55E33B7603EF}"/>
              </a:ext>
            </a:extLst>
          </p:cNvPr>
          <p:cNvSpPr txBox="1"/>
          <p:nvPr/>
        </p:nvSpPr>
        <p:spPr>
          <a:xfrm>
            <a:off x="5189620" y="1306071"/>
            <a:ext cx="4112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22" name="Gambar 21">
            <a:extLst>
              <a:ext uri="{FF2B5EF4-FFF2-40B4-BE49-F238E27FC236}">
                <a16:creationId xmlns="" xmlns:a16="http://schemas.microsoft.com/office/drawing/2014/main" id="{2668D1A0-D524-4F1E-9217-3F8EBF8D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13" y="229344"/>
            <a:ext cx="2245992" cy="540067"/>
          </a:xfrm>
          <a:prstGeom prst="rect">
            <a:avLst/>
          </a:prstGeom>
        </p:spPr>
      </p:pic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E046F7AC-AA61-4ED9-B103-51A2D0A8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t>21</a:t>
            </a:fld>
            <a:endParaRPr lang="id-ID"/>
          </a:p>
        </p:txBody>
      </p:sp>
      <p:sp>
        <p:nvSpPr>
          <p:cNvPr id="2" name="Kotak Teks 1">
            <a:extLst>
              <a:ext uri="{FF2B5EF4-FFF2-40B4-BE49-F238E27FC236}">
                <a16:creationId xmlns="" xmlns:a16="http://schemas.microsoft.com/office/drawing/2014/main" id="{980FB980-60FD-4791-B43A-B1E3EC166358}"/>
              </a:ext>
            </a:extLst>
          </p:cNvPr>
          <p:cNvSpPr txBox="1"/>
          <p:nvPr/>
        </p:nvSpPr>
        <p:spPr>
          <a:xfrm>
            <a:off x="598016" y="4035988"/>
            <a:ext cx="3495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/>
              <a:t>Kantor:</a:t>
            </a:r>
          </a:p>
          <a:p>
            <a:pPr algn="ctr"/>
            <a:r>
              <a:rPr lang="id-ID" sz="1600" dirty="0"/>
              <a:t>Balai Pelatihan dan Pengembangan Teknologi Informasi dan Komunikasi</a:t>
            </a:r>
          </a:p>
          <a:p>
            <a:pPr algn="ctr"/>
            <a:r>
              <a:rPr lang="id-ID" sz="1600" dirty="0"/>
              <a:t>Kementerian Kominfo</a:t>
            </a:r>
          </a:p>
          <a:p>
            <a:pPr algn="ctr"/>
            <a:r>
              <a:rPr lang="id-ID" sz="1600" dirty="0" err="1"/>
              <a:t>Website</a:t>
            </a:r>
            <a:r>
              <a:rPr lang="id-ID" sz="1600" dirty="0"/>
              <a:t>: </a:t>
            </a:r>
            <a:r>
              <a:rPr lang="id-ID" sz="1600" dirty="0">
                <a:hlinkClick r:id="rId5"/>
              </a:rPr>
              <a:t>https://bpptik.kominfo.go.id</a:t>
            </a:r>
            <a:endParaRPr lang="id-ID" sz="1600" dirty="0"/>
          </a:p>
          <a:p>
            <a:pPr algn="ctr"/>
            <a:r>
              <a:rPr lang="id-ID" sz="1600" dirty="0"/>
              <a:t>Email: bpptik@kominfo.go.id</a:t>
            </a:r>
          </a:p>
          <a:p>
            <a:pPr algn="ctr"/>
            <a:r>
              <a:rPr lang="id-ID" sz="1600" dirty="0"/>
              <a:t>Twitter: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Facebook: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Instagram: @</a:t>
            </a:r>
            <a:r>
              <a:rPr lang="id-ID" sz="1600" dirty="0" err="1"/>
              <a:t>bpptik</a:t>
            </a:r>
            <a:endParaRPr lang="id-ID" sz="1600" dirty="0"/>
          </a:p>
          <a:p>
            <a:pPr algn="ctr"/>
            <a:r>
              <a:rPr lang="id-ID" sz="1600" dirty="0"/>
              <a:t>Google Plus: +</a:t>
            </a:r>
            <a:r>
              <a:rPr lang="id-ID" sz="1600" dirty="0" err="1"/>
              <a:t>bpptikkemkominfo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9998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Wired (</a:t>
            </a:r>
            <a:r>
              <a:rPr lang="en-US" dirty="0" err="1" smtClean="0"/>
              <a:t>kabel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75201" y="1388889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err="1" smtClean="0"/>
              <a:t>Jenis-jenis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media </a:t>
            </a:r>
            <a:r>
              <a:rPr lang="en-US" dirty="0" err="1" smtClean="0"/>
              <a:t>penghubung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Kabel</a:t>
            </a:r>
            <a:r>
              <a:rPr lang="en-US" dirty="0" smtClean="0"/>
              <a:t> Coaxial</a:t>
            </a:r>
          </a:p>
          <a:p>
            <a:pPr lvl="2" fontAlgn="base"/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keluaran</a:t>
            </a:r>
            <a:r>
              <a:rPr lang="en-US" dirty="0"/>
              <a:t> 10 – 100 </a:t>
            </a:r>
            <a:r>
              <a:rPr lang="en-US" dirty="0" err="1"/>
              <a:t>MBps</a:t>
            </a:r>
            <a:endParaRPr lang="en-US" dirty="0"/>
          </a:p>
          <a:p>
            <a:pPr lvl="2" fontAlgn="base"/>
            <a:r>
              <a:rPr lang="en-US" dirty="0" err="1"/>
              <a:t>Biaya</a:t>
            </a:r>
            <a:r>
              <a:rPr lang="en-US" dirty="0"/>
              <a:t> Rata-rata per node </a:t>
            </a:r>
            <a:r>
              <a:rPr lang="en-US" dirty="0" err="1"/>
              <a:t>murah</a:t>
            </a:r>
            <a:endParaRPr lang="en-US" dirty="0"/>
          </a:p>
          <a:p>
            <a:pPr lvl="2" fontAlgn="base"/>
            <a:r>
              <a:rPr lang="en-US" dirty="0"/>
              <a:t>Media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konektor</a:t>
            </a:r>
            <a:r>
              <a:rPr lang="en-US" dirty="0"/>
              <a:t> medium</a:t>
            </a:r>
          </a:p>
          <a:p>
            <a:pPr lvl="2" fontAlgn="base"/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yang di </a:t>
            </a:r>
            <a:r>
              <a:rPr lang="en-US" dirty="0" err="1"/>
              <a:t>izinkan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500 meter (medium)</a:t>
            </a:r>
          </a:p>
          <a:p>
            <a:pPr marL="857250" lvl="2" indent="0">
              <a:buNone/>
            </a:pPr>
            <a:endParaRPr lang="en-US" dirty="0" smtClean="0"/>
          </a:p>
        </p:txBody>
      </p:sp>
      <p:pic>
        <p:nvPicPr>
          <p:cNvPr id="7" name="Picture 2" descr=" Kabel Coax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34" y="4114798"/>
            <a:ext cx="4150543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75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Coaxial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1514476"/>
            <a:ext cx="10515600" cy="2381250"/>
          </a:xfrm>
        </p:spPr>
        <p:txBody>
          <a:bodyPr>
            <a:normAutofit/>
          </a:bodyPr>
          <a:lstStyle/>
          <a:p>
            <a:pPr marL="341313" indent="-341313">
              <a:spcBef>
                <a:spcPts val="7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single </a:t>
            </a:r>
            <a:r>
              <a:rPr lang="en-US" dirty="0">
                <a:solidFill>
                  <a:srgbClr val="000000"/>
                </a:solidFill>
              </a:rPr>
              <a:t>wire </a:t>
            </a:r>
            <a:r>
              <a:rPr lang="en-US" dirty="0" err="1" smtClean="0">
                <a:solidFill>
                  <a:srgbClr val="000000"/>
                </a:solidFill>
              </a:rPr>
              <a:t>dilapisi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oleh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serabut</a:t>
            </a:r>
            <a:endParaRPr lang="en-US" dirty="0">
              <a:solidFill>
                <a:srgbClr val="000000"/>
              </a:solidFill>
            </a:endParaRPr>
          </a:p>
          <a:p>
            <a:pPr marL="341313" indent="-341313">
              <a:spcBef>
                <a:spcPts val="7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 smtClean="0">
                <a:solidFill>
                  <a:srgbClr val="000000"/>
                </a:solidFill>
              </a:rPr>
              <a:t>Bisa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membawa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frekwensi</a:t>
            </a:r>
            <a:r>
              <a:rPr lang="en-US" dirty="0" smtClean="0">
                <a:solidFill>
                  <a:srgbClr val="000000"/>
                </a:solidFill>
              </a:rPr>
              <a:t> bandwidth yang </a:t>
            </a:r>
            <a:r>
              <a:rPr lang="en-US" dirty="0" err="1" smtClean="0">
                <a:solidFill>
                  <a:srgbClr val="000000"/>
                </a:solidFill>
              </a:rPr>
              <a:t>lebar</a:t>
            </a:r>
            <a:endParaRPr lang="en-US" dirty="0">
              <a:solidFill>
                <a:srgbClr val="000000"/>
              </a:solidFill>
            </a:endParaRPr>
          </a:p>
          <a:p>
            <a:pPr marL="341313" indent="-341313">
              <a:spcBef>
                <a:spcPts val="7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 smtClean="0">
                <a:solidFill>
                  <a:srgbClr val="000000"/>
                </a:solidFill>
              </a:rPr>
              <a:t>Cocok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diaplikasikan</a:t>
            </a:r>
            <a:r>
              <a:rPr lang="en-US" dirty="0" smtClean="0">
                <a:solidFill>
                  <a:srgbClr val="000000"/>
                </a:solidFill>
              </a:rPr>
              <a:t> di </a:t>
            </a:r>
            <a:r>
              <a:rPr lang="en-US" dirty="0" err="1" smtClean="0">
                <a:solidFill>
                  <a:srgbClr val="000000"/>
                </a:solidFill>
              </a:rPr>
              <a:t>tv</a:t>
            </a:r>
            <a:r>
              <a:rPr lang="en-US" dirty="0" smtClean="0">
                <a:solidFill>
                  <a:srgbClr val="000000"/>
                </a:solidFill>
              </a:rPr>
              <a:t> cable</a:t>
            </a:r>
            <a:endParaRPr lang="en-US" dirty="0">
              <a:solidFill>
                <a:srgbClr val="000000"/>
              </a:solidFill>
            </a:endParaRPr>
          </a:p>
          <a:p>
            <a:pPr marL="341313" indent="-341313">
              <a:spcBef>
                <a:spcPts val="7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 smtClean="0">
                <a:solidFill>
                  <a:srgbClr val="000000"/>
                </a:solidFill>
              </a:rPr>
              <a:t>Lebih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mahal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daripada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twisted pair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4085431"/>
            <a:ext cx="8229600" cy="2081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772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Wired (</a:t>
            </a:r>
            <a:r>
              <a:rPr lang="en-US" dirty="0" err="1"/>
              <a:t>kabel</a:t>
            </a:r>
            <a:r>
              <a:rPr lang="en-US" dirty="0" smtClean="0"/>
              <a:t>)(2)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5858" y="1388890"/>
            <a:ext cx="8946541" cy="5098996"/>
          </a:xfrm>
        </p:spPr>
        <p:txBody>
          <a:bodyPr>
            <a:normAutofit fontScale="92500" lnSpcReduction="20000"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dirty="0" smtClean="0"/>
              <a:t>Twisted pair</a:t>
            </a:r>
          </a:p>
          <a:p>
            <a:pPr marL="857250" lvl="2" indent="0">
              <a:buNone/>
            </a:pPr>
            <a:r>
              <a:rPr lang="en-US" b="1" dirty="0" smtClean="0"/>
              <a:t>a. </a:t>
            </a:r>
            <a:r>
              <a:rPr lang="en-US" b="1" dirty="0" err="1" smtClean="0"/>
              <a:t>Kabel</a:t>
            </a:r>
            <a:r>
              <a:rPr lang="en-US" b="1" dirty="0" smtClean="0"/>
              <a:t> </a:t>
            </a:r>
            <a:r>
              <a:rPr lang="en-US" b="1" dirty="0"/>
              <a:t>UTP (Unshielded Twisted pair)</a:t>
            </a:r>
            <a:endParaRPr lang="en-US" b="1" dirty="0" smtClean="0"/>
          </a:p>
          <a:p>
            <a:pPr marL="857250" lvl="2" indent="0" algn="just">
              <a:buNone/>
            </a:pP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sepasang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di twist/</a:t>
            </a:r>
            <a:r>
              <a:rPr lang="en-US" dirty="0" err="1"/>
              <a:t>dililit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interferensi</a:t>
            </a:r>
            <a:r>
              <a:rPr lang="en-US" dirty="0"/>
              <a:t> </a:t>
            </a:r>
            <a:r>
              <a:rPr lang="en-US" dirty="0" err="1" smtClean="0"/>
              <a:t>listrik</a:t>
            </a:r>
            <a:r>
              <a:rPr lang="en-US" dirty="0" smtClean="0"/>
              <a:t>. UTP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transfer rate 10 Mbps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100 Mbps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yang </a:t>
            </a:r>
            <a:r>
              <a:rPr lang="en-US" dirty="0" err="1"/>
              <a:t>pendek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maximum 100m</a:t>
            </a:r>
            <a:r>
              <a:rPr lang="en-US" dirty="0" smtClean="0"/>
              <a:t>.</a:t>
            </a:r>
          </a:p>
          <a:p>
            <a:pPr marL="857250" lvl="2" indent="0" algn="just">
              <a:buNone/>
            </a:pPr>
            <a:endParaRPr lang="en-US" b="1" dirty="0" smtClean="0"/>
          </a:p>
          <a:p>
            <a:pPr marL="857250" lvl="2" indent="0" algn="just">
              <a:buNone/>
            </a:pPr>
            <a:r>
              <a:rPr lang="en-US" b="1" dirty="0" smtClean="0"/>
              <a:t>b. </a:t>
            </a:r>
            <a:r>
              <a:rPr lang="en-US" b="1" dirty="0" err="1" smtClean="0"/>
              <a:t>Kabel</a:t>
            </a:r>
            <a:r>
              <a:rPr lang="en-US" b="1" dirty="0" smtClean="0"/>
              <a:t> FTP (Foiled Twisted Pair)</a:t>
            </a:r>
          </a:p>
          <a:p>
            <a:pPr marL="857250" lvl="2" indent="0" algn="just">
              <a:buNone/>
            </a:pPr>
            <a:r>
              <a:rPr lang="en-US" dirty="0"/>
              <a:t>FTP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UTP,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</a:t>
            </a:r>
            <a:r>
              <a:rPr lang="en-US" dirty="0" err="1"/>
              <a:t>kabelnya</a:t>
            </a:r>
            <a:r>
              <a:rPr lang="en-US" dirty="0"/>
              <a:t> </a:t>
            </a:r>
            <a:r>
              <a:rPr lang="en-US" dirty="0" err="1"/>
              <a:t>dilindungi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semacam</a:t>
            </a:r>
            <a:r>
              <a:rPr lang="en-US" dirty="0"/>
              <a:t> foil,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FTP </a:t>
            </a:r>
            <a:r>
              <a:rPr lang="en-US" dirty="0" err="1"/>
              <a:t>memiliiki</a:t>
            </a:r>
            <a:r>
              <a:rPr lang="en-US" dirty="0"/>
              <a:t> </a:t>
            </a:r>
            <a:r>
              <a:rPr lang="en-US" dirty="0" err="1"/>
              <a:t>ketahanan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noise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magnetic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smtClean="0"/>
              <a:t>UTP.</a:t>
            </a:r>
          </a:p>
          <a:p>
            <a:pPr marL="457200" lvl="1" indent="0">
              <a:buNone/>
            </a:pPr>
            <a:r>
              <a:rPr lang="en-US" dirty="0" smtClean="0"/>
              <a:t>       </a:t>
            </a:r>
          </a:p>
          <a:p>
            <a:pPr marL="457200" lvl="1" indent="0">
              <a:buNone/>
            </a:pPr>
            <a:r>
              <a:rPr lang="en-US" sz="2100" b="1" dirty="0" smtClean="0"/>
              <a:t>       c. </a:t>
            </a:r>
            <a:r>
              <a:rPr lang="en-US" sz="2100" b="1" dirty="0" err="1" smtClean="0"/>
              <a:t>Kabel</a:t>
            </a:r>
            <a:r>
              <a:rPr lang="en-US" sz="2100" b="1" dirty="0" smtClean="0"/>
              <a:t> STP (Shielded Twisted pair)</a:t>
            </a:r>
          </a:p>
          <a:p>
            <a:pPr marL="857250" lvl="2" indent="0" algn="just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, </a:t>
            </a:r>
            <a:r>
              <a:rPr lang="en-US" dirty="0" err="1"/>
              <a:t>kabel</a:t>
            </a:r>
            <a:r>
              <a:rPr lang="en-US" dirty="0"/>
              <a:t> shielded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unshielded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konstruksi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shielded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selubung</a:t>
            </a:r>
            <a:r>
              <a:rPr lang="en-US" dirty="0"/>
              <a:t> </a:t>
            </a:r>
            <a:r>
              <a:rPr lang="en-US" dirty="0" err="1"/>
              <a:t>tembaga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aluminium</a:t>
            </a:r>
            <a:r>
              <a:rPr lang="en-US" dirty="0"/>
              <a:t> foil yang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elektrik</a:t>
            </a:r>
            <a:r>
              <a:rPr lang="en-US" dirty="0"/>
              <a:t>. </a:t>
            </a:r>
            <a:r>
              <a:rPr lang="en-US" dirty="0" err="1"/>
              <a:t>Kekurangan</a:t>
            </a:r>
            <a:r>
              <a:rPr lang="en-US" dirty="0"/>
              <a:t> STP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samanya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memproduksinya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mahal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tebal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susah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fisiknya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4" descr="Twisted Pa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555" y="2995413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0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427" y="537210"/>
            <a:ext cx="10515600" cy="4629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Twisted Pair Wire </a:t>
            </a:r>
            <a:r>
              <a:rPr lang="id-ID" dirty="0">
                <a:solidFill>
                  <a:srgbClr val="000000"/>
                </a:solidFill>
              </a:rPr>
              <a:t>summary</a:t>
            </a:r>
            <a:br>
              <a:rPr lang="id-ID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0027" y="885825"/>
            <a:ext cx="8560922" cy="5086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710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RJ45 + Outlet </a:t>
            </a:r>
            <a:r>
              <a:rPr lang="en-US" dirty="0" err="1" smtClean="0"/>
              <a:t>Konektor</a:t>
            </a:r>
            <a:r>
              <a:rPr lang="en-US" dirty="0" smtClean="0"/>
              <a:t> UTP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2050" name="Picture 2" descr="Hasil gambar untuk rj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6" y="2852022"/>
            <a:ext cx="4483841" cy="25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sil gambar untuk outlet rj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77" y="2038191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sil gambar untuk outlet rj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27" y="1687512"/>
            <a:ext cx="28575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26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5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-660214" y="-7809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35" y="200218"/>
            <a:ext cx="11017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Kabel UTP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00B72F0-4E9A-4C33-987C-B268AC181CF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5531" r="4919" b="8387"/>
          <a:stretch/>
        </p:blipFill>
        <p:spPr bwMode="auto">
          <a:xfrm>
            <a:off x="3405497" y="2780177"/>
            <a:ext cx="3274923" cy="205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9C683CE-DA73-426B-A497-2F5BB455FA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12" y="4168302"/>
            <a:ext cx="2412595" cy="143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10ACBFE-BA7F-4B87-9722-3E6621B47B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135" y="1064314"/>
            <a:ext cx="2560955" cy="253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http://4.bp.blogspot.com/-JFBAak_xBBU/U9yGUJaUMXI/AAAAAAAACS8/6UfbAJrOlWU/s1600/Jenis-Jenis+Kabel+yang+Digunakan+Pada+Jaringan+Komputer.jpg">
            <a:extLst>
              <a:ext uri="{FF2B5EF4-FFF2-40B4-BE49-F238E27FC236}">
                <a16:creationId xmlns="" xmlns:a16="http://schemas.microsoft.com/office/drawing/2014/main" id="{F175532A-035F-4C7F-A35F-40126D14A83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-1"/>
          <a:stretch/>
        </p:blipFill>
        <p:spPr bwMode="auto">
          <a:xfrm>
            <a:off x="7261582" y="1103659"/>
            <a:ext cx="3384054" cy="41187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225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81E1-CE84-4822-BF36-7E9757C57BEF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5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-543672" y="-7988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177" y="182288"/>
            <a:ext cx="11017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+mj-lt"/>
              </a:rPr>
              <a:t>Standar</a:t>
            </a:r>
            <a:r>
              <a:rPr lang="en-US" sz="3200" b="1" dirty="0">
                <a:latin typeface="+mj-lt"/>
              </a:rPr>
              <a:t> dan </a:t>
            </a:r>
            <a:r>
              <a:rPr lang="en-US" sz="3200" b="1" dirty="0" err="1">
                <a:latin typeface="+mj-lt"/>
              </a:rPr>
              <a:t>Tipe</a:t>
            </a:r>
            <a:r>
              <a:rPr lang="en-US" sz="3200" b="1" dirty="0">
                <a:latin typeface="+mj-lt"/>
              </a:rPr>
              <a:t> Kabel UTP</a:t>
            </a:r>
            <a:endParaRPr lang="en-US" sz="32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750B77-14F3-4E16-B5DC-86C7BD6E2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6016" y="997429"/>
            <a:ext cx="2709545" cy="1693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E335A09-8033-4B40-AE2F-C552D2AD12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0849" y="3496865"/>
            <a:ext cx="4572000" cy="241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4910C82-D7C9-4D65-BA3B-5B1D81948E7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068" y="3496866"/>
            <a:ext cx="4572000" cy="241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53412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</TotalTime>
  <Words>517</Words>
  <Application>Microsoft Office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Wingdings 2</vt:lpstr>
      <vt:lpstr>HDOfficeLightV0</vt:lpstr>
      <vt:lpstr>Kabel Jaringan </vt:lpstr>
      <vt:lpstr>Kabel atau Nirkabel ?</vt:lpstr>
      <vt:lpstr>Wired (kabel)</vt:lpstr>
      <vt:lpstr>Coaxial Cable</vt:lpstr>
      <vt:lpstr>Wired (kabel)(2)</vt:lpstr>
      <vt:lpstr>Twisted Pair Wire summary </vt:lpstr>
      <vt:lpstr>RJ45 + Outlet Konektor UTP</vt:lpstr>
      <vt:lpstr>PowerPoint Presentation</vt:lpstr>
      <vt:lpstr>PowerPoint Presentation</vt:lpstr>
      <vt:lpstr>Kabel UTP (Straight type)</vt:lpstr>
      <vt:lpstr>Kabel UTP (crossed over type)</vt:lpstr>
      <vt:lpstr>PowerPoint Presentation</vt:lpstr>
      <vt:lpstr>Wired (kabel)(3)</vt:lpstr>
      <vt:lpstr>Standar Kabel Fiber Optic</vt:lpstr>
      <vt:lpstr>Standar Kabel Fiber Optic (lanj)</vt:lpstr>
      <vt:lpstr>Fiber Optic – Indoor Cable</vt:lpstr>
      <vt:lpstr>Fiber Optic – Duck Cable </vt:lpstr>
      <vt:lpstr>Fiber Optic – Direct Buried Cable </vt:lpstr>
      <vt:lpstr>Fiber Optic – Aerial Cable   </vt:lpstr>
      <vt:lpstr>Fiber Optic – Submarine Cable </vt:lpstr>
      <vt:lpstr>Hary Yudhanto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dan Kebijakan Teknologi Informasi dan Komunikasi</dc:title>
  <dc:creator>Hendra tno</dc:creator>
  <cp:lastModifiedBy>Dyah Widowati</cp:lastModifiedBy>
  <cp:revision>268</cp:revision>
  <cp:lastPrinted>2018-04-05T18:09:35Z</cp:lastPrinted>
  <dcterms:created xsi:type="dcterms:W3CDTF">2018-04-04T16:21:03Z</dcterms:created>
  <dcterms:modified xsi:type="dcterms:W3CDTF">2019-08-05T14:49:04Z</dcterms:modified>
</cp:coreProperties>
</file>